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74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5" r:id="rId19"/>
    <p:sldId id="276" r:id="rId20"/>
    <p:sldId id="272" r:id="rId21"/>
    <p:sldId id="271" r:id="rId22"/>
    <p:sldId id="277" r:id="rId23"/>
    <p:sldId id="27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1N1rXx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.gov/apprenticeship/" TargetMode="External"/><Relationship Id="rId2" Type="http://schemas.openxmlformats.org/officeDocument/2006/relationships/hyperlink" Target="http://www.sbir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.ecivis.com/" TargetMode="External"/><Relationship Id="rId4" Type="http://schemas.openxmlformats.org/officeDocument/2006/relationships/hyperlink" Target="http://articles.bplans.com/get-funding-billionaire-investor-mark-cuban-stories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GRANTing Your Wishes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Business and Nonprofit Tips from a Grant Genie</a:t>
            </a:r>
          </a:p>
          <a:p>
            <a:r>
              <a:rPr lang="en-US" dirty="0" smtClean="0"/>
              <a:t>Dr. Judy Riffle</a:t>
            </a:r>
          </a:p>
          <a:p>
            <a:r>
              <a:rPr lang="en-US" dirty="0" smtClean="0"/>
              <a:t>Santa Cruz Grants &amp; Consulting, LLC</a:t>
            </a:r>
            <a:endParaRPr lang="en-US" dirty="0"/>
          </a:p>
        </p:txBody>
      </p:sp>
      <p:pic>
        <p:nvPicPr>
          <p:cNvPr id="4" name="Picture 3" descr="genie-lamp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0" y="0"/>
            <a:ext cx="6290441" cy="296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Grant Components,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</a:p>
          <a:p>
            <a:r>
              <a:rPr lang="en-US" dirty="0" smtClean="0"/>
              <a:t>Project timeline</a:t>
            </a:r>
          </a:p>
          <a:p>
            <a:r>
              <a:rPr lang="en-US" dirty="0" smtClean="0"/>
              <a:t>Partnerships</a:t>
            </a:r>
          </a:p>
          <a:p>
            <a:r>
              <a:rPr lang="en-US" dirty="0" smtClean="0"/>
              <a:t>MUST tightly tie need to solution and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1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Planning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Remember, if working with a consultant, this is your grant project. </a:t>
            </a:r>
          </a:p>
          <a:p>
            <a:r>
              <a:rPr lang="en-US" dirty="0" smtClean="0"/>
              <a:t>A grant writer cannot produce a quality application without relevant, honest, transparent info from you.</a:t>
            </a:r>
          </a:p>
          <a:p>
            <a:r>
              <a:rPr lang="en-US" dirty="0" smtClean="0"/>
              <a:t>The best written grant can be rejected for various reasons.</a:t>
            </a:r>
          </a:p>
          <a:p>
            <a:r>
              <a:rPr lang="en-US" dirty="0" smtClean="0"/>
              <a:t>Need collaboration between finance, HR, production, engineering, partners, operations, sales, executive management, ED, grant writer, etc.</a:t>
            </a:r>
          </a:p>
        </p:txBody>
      </p:sp>
    </p:spTree>
    <p:extLst>
      <p:ext uri="{BB962C8B-B14F-4D97-AF65-F5344CB8AC3E}">
        <p14:creationId xmlns:p14="http://schemas.microsoft.com/office/powerpoint/2010/main" val="20223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Project Planning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stakeholder planning team should not include more than 10 </a:t>
            </a:r>
            <a:r>
              <a:rPr lang="en-US" dirty="0" smtClean="0"/>
              <a:t>members, </a:t>
            </a:r>
            <a:r>
              <a:rPr lang="en-US" dirty="0"/>
              <a:t>and must have a project leader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Make sure buy-in exists for all stakeholders.</a:t>
            </a:r>
          </a:p>
          <a:p>
            <a:r>
              <a:rPr lang="en-US" dirty="0" smtClean="0"/>
              <a:t>Are you grant ready? Try using a free grant readiness tool like Diane </a:t>
            </a:r>
            <a:r>
              <a:rPr lang="en-US" dirty="0"/>
              <a:t>Leonard’s GRASP: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bit.ly/1N1rXxs</a:t>
            </a:r>
            <a:endParaRPr lang="en-US" dirty="0" smtClean="0"/>
          </a:p>
          <a:p>
            <a:r>
              <a:rPr lang="en-US" dirty="0" smtClean="0"/>
              <a:t>Do you have the capacity to manage the grant project if awarded? If you fail, you may need to return funds or won’t receive all the $ promised! This also impacts your ability to secure future funding. #REPUTATION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2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Failure after Award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Not using funds as outlined in submitted grant application</a:t>
            </a:r>
          </a:p>
          <a:p>
            <a:r>
              <a:rPr lang="en-US" dirty="0" smtClean="0"/>
              <a:t>Lack of strategic planning</a:t>
            </a:r>
          </a:p>
          <a:p>
            <a:r>
              <a:rPr lang="en-US" dirty="0" smtClean="0"/>
              <a:t>Poor or no system for tracking expenditures</a:t>
            </a:r>
          </a:p>
          <a:p>
            <a:r>
              <a:rPr lang="en-US" dirty="0" smtClean="0"/>
              <a:t>Little or no support from leadership</a:t>
            </a:r>
          </a:p>
          <a:p>
            <a:r>
              <a:rPr lang="en-US" dirty="0" smtClean="0"/>
              <a:t>Not communicating progress or weaknesses with stakeholders and/or funder</a:t>
            </a:r>
          </a:p>
          <a:p>
            <a:r>
              <a:rPr lang="en-US" dirty="0" smtClean="0"/>
              <a:t>Weak project planning or management</a:t>
            </a:r>
          </a:p>
          <a:p>
            <a:r>
              <a:rPr lang="en-US" dirty="0" smtClean="0"/>
              <a:t>Fraud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this formula in order!</a:t>
            </a:r>
            <a:br>
              <a:rPr lang="en-US" dirty="0" smtClean="0"/>
            </a:br>
            <a:r>
              <a:rPr lang="en-US" dirty="0" smtClean="0"/>
              <a:t>P + R + A = $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" r="192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en-US" dirty="0" smtClean="0"/>
              <a:t>P = Project (well-defined)</a:t>
            </a:r>
          </a:p>
          <a:p>
            <a:pPr algn="l"/>
            <a:r>
              <a:rPr lang="en-US" dirty="0" smtClean="0"/>
              <a:t>R = Research (effective grant research)</a:t>
            </a:r>
          </a:p>
          <a:p>
            <a:pPr algn="l"/>
            <a:r>
              <a:rPr lang="en-US" dirty="0" smtClean="0"/>
              <a:t>A = Application (well-written)</a:t>
            </a:r>
          </a:p>
          <a:p>
            <a:pPr algn="l"/>
            <a:r>
              <a:rPr lang="en-US" dirty="0" smtClean="0"/>
              <a:t>$ = Money for your next project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Planning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JUST GRANTS! Arizona Project Profile/Planning Worksheet</a:t>
            </a:r>
          </a:p>
          <a:p>
            <a:r>
              <a:rPr lang="en-US" dirty="0" smtClean="0"/>
              <a:t>www.azgrants.com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For Profit Grant Project Planning Template</a:t>
            </a:r>
          </a:p>
          <a:p>
            <a:r>
              <a:rPr lang="en-US" dirty="0"/>
              <a:t>Adapted from </a:t>
            </a:r>
            <a:r>
              <a:rPr lang="en-US" i="1" dirty="0"/>
              <a:t>The For Profit Grant Writing Guide: The Story of One Company's Transformation Using the Funding Equation</a:t>
            </a:r>
            <a:r>
              <a:rPr lang="en-US" dirty="0" smtClean="0"/>
              <a:t> </a:t>
            </a:r>
            <a:r>
              <a:rPr lang="en-US" dirty="0"/>
              <a:t>by Micki Vandeloo, </a:t>
            </a:r>
            <a:r>
              <a:rPr lang="en-US" dirty="0" smtClean="0"/>
              <a:t>GPC (Amazon.com)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8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Search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Local Economic Development Council, committees &amp; city management departments: job creation or construction opportunities for example</a:t>
            </a:r>
          </a:p>
          <a:p>
            <a:r>
              <a:rPr lang="en-US" dirty="0" smtClean="0"/>
              <a:t>Email other vendors or networking contacts-you never know who has received grant funding</a:t>
            </a:r>
          </a:p>
          <a:p>
            <a:r>
              <a:rPr lang="en-US" dirty="0" smtClean="0"/>
              <a:t>Look at competitor websites (read their news items)</a:t>
            </a:r>
          </a:p>
          <a:p>
            <a:r>
              <a:rPr lang="en-US" dirty="0" smtClean="0"/>
              <a:t>State economic development websites (www.az.gov-search for economic development or grants)</a:t>
            </a:r>
          </a:p>
          <a:p>
            <a:r>
              <a:rPr lang="en-US" dirty="0" smtClean="0"/>
              <a:t>State agencies (labor, energy, education, workforce training projects, etc.)</a:t>
            </a:r>
          </a:p>
          <a:p>
            <a:r>
              <a:rPr lang="en-US" dirty="0" smtClean="0"/>
              <a:t>Google ”grant for (your project name)”</a:t>
            </a:r>
          </a:p>
          <a:p>
            <a:r>
              <a:rPr lang="en-US" dirty="0">
                <a:solidFill>
                  <a:schemeClr val="tx1"/>
                </a:solidFill>
              </a:rPr>
              <a:t>http://fundnetservices.com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www.echoinggreen.org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www4.writegrants.us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3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Grant Search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Subscribe to grant blogs and newsletters</a:t>
            </a:r>
          </a:p>
          <a:p>
            <a:r>
              <a:rPr lang="en-US" dirty="0" smtClean="0"/>
              <a:t>Social Media grant announcements (ex. Follow me @uscdrj1 on Twitter); search for “grants” on Twitter, LinkedIn, FB, Instagram</a:t>
            </a:r>
          </a:p>
          <a:p>
            <a:r>
              <a:rPr lang="en-US" dirty="0" smtClean="0"/>
              <a:t>Trade &amp; industry associations</a:t>
            </a:r>
          </a:p>
          <a:p>
            <a:r>
              <a:rPr lang="en-US" dirty="0" smtClean="0"/>
              <a:t>Fundraising &amp; grant writing associations such as GPA, Association of Fundraising Professionals, &amp; Alliance of AZ Nonprofits (Guide to Grants Online)</a:t>
            </a:r>
          </a:p>
          <a:p>
            <a:r>
              <a:rPr lang="en-US" dirty="0" smtClean="0"/>
              <a:t>Grants.gov-can register to have grant opportunities in your area emailed to you</a:t>
            </a:r>
          </a:p>
          <a:p>
            <a:r>
              <a:rPr lang="en-US" dirty="0" smtClean="0"/>
              <a:t>Foundation Center Directory Online, Grant Station, www.azgrants.com, Procure AZ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3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More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Small Business Innovation Research (SBIR) &amp; Small Business Technology Transfer (STTR) grants awarded through the SBA: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www.sbir.gov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U.S. Dept. of Agriculture (SBIR program)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U.S. Dept. of Labor American Apprenticeship grants (public-private </a:t>
            </a:r>
            <a:r>
              <a:rPr lang="en-US" b="1" dirty="0" smtClean="0">
                <a:solidFill>
                  <a:schemeClr val="tx1"/>
                </a:solidFill>
              </a:rPr>
              <a:t>partnerships</a:t>
            </a:r>
            <a:r>
              <a:rPr lang="en-US" dirty="0">
                <a:solidFill>
                  <a:schemeClr val="tx1"/>
                </a:solidFill>
              </a:rPr>
              <a:t>):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http://www.dol.gov/apprenticeship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/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Cool investing &amp; seed grant stories such as HOURLYNERD: </a:t>
            </a:r>
            <a:r>
              <a:rPr lang="en-US" dirty="0">
                <a:solidFill>
                  <a:schemeClr val="tx1"/>
                </a:solidFill>
                <a:hlinkClick r:id="rId4"/>
              </a:rPr>
              <a:t>http://articles.bplans.com/get-funding-billionaire-investor-mark-cuban-stories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/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eCivis blog/email </a:t>
            </a:r>
            <a:r>
              <a:rPr lang="en-US" dirty="0">
                <a:solidFill>
                  <a:schemeClr val="tx1"/>
                </a:solidFill>
              </a:rPr>
              <a:t>subscriptions: </a:t>
            </a:r>
            <a:r>
              <a:rPr lang="en-US" dirty="0">
                <a:solidFill>
                  <a:schemeClr val="tx1"/>
                </a:solidFill>
                <a:hlinkClick r:id="rId5"/>
              </a:rPr>
              <a:t>http://blog.ecivis.com</a:t>
            </a:r>
            <a:r>
              <a:rPr lang="en-US" dirty="0" smtClean="0">
                <a:solidFill>
                  <a:schemeClr val="tx1"/>
                </a:solidFill>
                <a:hlinkClick r:id="rId5"/>
              </a:rPr>
              <a:t>/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0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is the RFP, which is a glove, &amp; here are your needs, which is a hand. Can we at least get 4 of the fingers into the glove or is this a fit for only 1 thumb? Because if that’s the case then we shouldn’t do it.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Frank Mandley, Former Broward County Schools Grants Admin. Director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Many orgs have to deal with funded grants which they regret later, “like clothes that don’t fit.”</a:t>
            </a:r>
          </a:p>
          <a:p>
            <a:r>
              <a:rPr lang="en-US" dirty="0" smtClean="0"/>
              <a:t>Jana Jane Hexter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93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tell us your name.</a:t>
            </a:r>
          </a:p>
          <a:p>
            <a:r>
              <a:rPr lang="en-US" dirty="0" smtClean="0"/>
              <a:t>What organization are you representing?</a:t>
            </a:r>
          </a:p>
          <a:p>
            <a:r>
              <a:rPr lang="en-US" dirty="0" smtClean="0"/>
              <a:t>What were you hoping to learn today?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82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Grant Success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Make sure you are grant ready (use </a:t>
            </a:r>
            <a:r>
              <a:rPr lang="en-US" b="1" dirty="0" smtClean="0"/>
              <a:t>G</a:t>
            </a:r>
            <a:r>
              <a:rPr lang="en-US" dirty="0" smtClean="0"/>
              <a:t>rant </a:t>
            </a:r>
            <a:r>
              <a:rPr lang="en-US" b="1" dirty="0" smtClean="0"/>
              <a:t>R</a:t>
            </a:r>
            <a:r>
              <a:rPr lang="en-US" dirty="0" smtClean="0"/>
              <a:t>eadiness </a:t>
            </a:r>
            <a:r>
              <a:rPr lang="en-US" b="1" dirty="0" smtClean="0"/>
              <a:t>A</a:t>
            </a:r>
            <a:r>
              <a:rPr lang="en-US" dirty="0" smtClean="0"/>
              <a:t>ssessment </a:t>
            </a:r>
            <a:r>
              <a:rPr lang="en-US" b="1" dirty="0" smtClean="0"/>
              <a:t>S</a:t>
            </a:r>
            <a:r>
              <a:rPr lang="en-US" dirty="0" smtClean="0"/>
              <a:t>trategy </a:t>
            </a:r>
            <a:r>
              <a:rPr lang="en-US" b="1" dirty="0" smtClean="0"/>
              <a:t>P</a:t>
            </a:r>
            <a:r>
              <a:rPr lang="en-US" dirty="0" smtClean="0"/>
              <a:t>rep tool or other decision making tool)</a:t>
            </a:r>
          </a:p>
          <a:p>
            <a:r>
              <a:rPr lang="en-US" dirty="0" smtClean="0"/>
              <a:t>Don’t apply for every grant (be strategic)</a:t>
            </a:r>
          </a:p>
          <a:p>
            <a:r>
              <a:rPr lang="en-US" dirty="0" smtClean="0"/>
              <a:t>Relationships, relationships, relationships (Business or Board job, not Consultant)</a:t>
            </a:r>
          </a:p>
          <a:p>
            <a:r>
              <a:rPr lang="en-US" dirty="0" smtClean="0"/>
              <a:t>Use relevant, current data</a:t>
            </a:r>
          </a:p>
          <a:p>
            <a:r>
              <a:rPr lang="en-US" dirty="0" smtClean="0"/>
              <a:t>Organize the application based on the scoring rubric if available or the RFP</a:t>
            </a:r>
          </a:p>
          <a:p>
            <a:r>
              <a:rPr lang="en-US" dirty="0" smtClean="0"/>
              <a:t>Complete the budget first</a:t>
            </a:r>
          </a:p>
          <a:p>
            <a:r>
              <a:rPr lang="en-US" dirty="0" smtClean="0"/>
              <a:t>Become a reviewer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4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 Acronyms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90" y="2081049"/>
            <a:ext cx="8387255" cy="3957144"/>
          </a:xfrm>
        </p:spPr>
      </p:pic>
    </p:spTree>
    <p:extLst>
      <p:ext uri="{BB962C8B-B14F-4D97-AF65-F5344CB8AC3E}">
        <p14:creationId xmlns:p14="http://schemas.microsoft.com/office/powerpoint/2010/main" val="295197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Valuable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Grant Writing for Dummies-Dr. Beverly Browning</a:t>
            </a:r>
          </a:p>
          <a:p>
            <a:r>
              <a:rPr lang="en-US" dirty="0" smtClean="0"/>
              <a:t>Grant Writing Revealed: 25 Experts Share Their Art, Science, and Secrets-Jana Jane Hexter</a:t>
            </a:r>
          </a:p>
          <a:p>
            <a:r>
              <a:rPr lang="en-US" dirty="0" smtClean="0"/>
              <a:t>The For-Profit Grant Writing Guide: The Story of One Company’s Transformation Using The Funding Equation-Micki Vandeloo, GPC</a:t>
            </a:r>
          </a:p>
          <a:p>
            <a:r>
              <a:rPr lang="en-US" dirty="0" smtClean="0"/>
              <a:t>Perfect Phrases for Writing Grant Proposals-Dr. Beverly Browning</a:t>
            </a:r>
          </a:p>
          <a:p>
            <a:r>
              <a:rPr lang="en-US" dirty="0" smtClean="0"/>
              <a:t>Websites: grantprofessionals.org, charitychannel.com, score.org (Service Corps of Retired Executives</a:t>
            </a:r>
            <a:r>
              <a:rPr lang="en-US" dirty="0"/>
              <a:t>), http://</a:t>
            </a:r>
            <a:r>
              <a:rPr lang="en-US" dirty="0" smtClean="0"/>
              <a:t>bit.ly/1OO51Es (free GRASP tool), thework.com, www.sba.gov/tools/, </a:t>
            </a:r>
            <a:r>
              <a:rPr lang="en-US" dirty="0"/>
              <a:t>http://</a:t>
            </a:r>
            <a:r>
              <a:rPr lang="en-US" dirty="0" smtClean="0"/>
              <a:t>bit.ly/1Nc316v (Pima County Public Library list)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Questions?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67" y="1388535"/>
            <a:ext cx="4335516" cy="330959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Dr. Judy Riffle</a:t>
            </a:r>
          </a:p>
          <a:p>
            <a:r>
              <a:rPr lang="en-US" sz="2000" dirty="0" smtClean="0"/>
              <a:t>(520) 761-4011</a:t>
            </a:r>
          </a:p>
          <a:p>
            <a:r>
              <a:rPr lang="en-US" sz="2000" dirty="0" smtClean="0"/>
              <a:t>uscdrj@gmail.com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14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Former educator, central office administrator, university mentor</a:t>
            </a:r>
          </a:p>
          <a:p>
            <a:r>
              <a:rPr lang="en-US" dirty="0" smtClean="0"/>
              <a:t>Doctorate in educational leadership</a:t>
            </a:r>
          </a:p>
          <a:p>
            <a:r>
              <a:rPr lang="en-US" dirty="0" smtClean="0"/>
              <a:t>Federal grant reviewer</a:t>
            </a:r>
          </a:p>
          <a:p>
            <a:r>
              <a:rPr lang="en-US" dirty="0" smtClean="0"/>
              <a:t>Started grant consulting business in 2014</a:t>
            </a:r>
          </a:p>
          <a:p>
            <a:r>
              <a:rPr lang="en-US" dirty="0" smtClean="0"/>
              <a:t>Over 7 years successful experience in grant industry</a:t>
            </a:r>
          </a:p>
          <a:p>
            <a:r>
              <a:rPr lang="en-US" dirty="0" smtClean="0"/>
              <a:t>Raised $12 million for various school districts and nonprofits</a:t>
            </a:r>
          </a:p>
          <a:p>
            <a:r>
              <a:rPr lang="en-US" dirty="0" smtClean="0"/>
              <a:t>Grant Professionals Association member &amp; Southern AZ Chapter Treasurer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Dissolve some grant writing myths</a:t>
            </a:r>
          </a:p>
          <a:p>
            <a:r>
              <a:rPr lang="en-US" dirty="0" smtClean="0"/>
              <a:t>Become familiar with the GPA Code of Ethics</a:t>
            </a:r>
          </a:p>
          <a:p>
            <a:r>
              <a:rPr lang="en-US" dirty="0" smtClean="0"/>
              <a:t>Understand basic grant components</a:t>
            </a:r>
          </a:p>
          <a:p>
            <a:r>
              <a:rPr lang="en-US" dirty="0" smtClean="0"/>
              <a:t>Review two project planning templates</a:t>
            </a:r>
          </a:p>
          <a:p>
            <a:r>
              <a:rPr lang="en-US" dirty="0" smtClean="0"/>
              <a:t>Find some different ways to search for grants</a:t>
            </a:r>
          </a:p>
          <a:p>
            <a:r>
              <a:rPr lang="en-US" dirty="0" smtClean="0"/>
              <a:t>Learn some valuable grant writing tips</a:t>
            </a:r>
          </a:p>
          <a:p>
            <a:r>
              <a:rPr lang="en-US" dirty="0" smtClean="0"/>
              <a:t>Walk away with some resources to use in 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6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Grant Writing Myths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Free money</a:t>
            </a:r>
          </a:p>
          <a:p>
            <a:r>
              <a:rPr lang="en-US" dirty="0" smtClean="0"/>
              <a:t>Grant writing is easy-I’ll just tell my secretary to do it</a:t>
            </a:r>
          </a:p>
          <a:p>
            <a:r>
              <a:rPr lang="en-US" dirty="0" smtClean="0"/>
              <a:t>Grants will solve all issues in my organization</a:t>
            </a:r>
          </a:p>
          <a:p>
            <a:r>
              <a:rPr lang="en-US" dirty="0" smtClean="0"/>
              <a:t>A grant writer will work on commission or only be paid if grant is funded</a:t>
            </a:r>
          </a:p>
          <a:p>
            <a:r>
              <a:rPr lang="en-US" dirty="0" smtClean="0"/>
              <a:t>Just put the grant writer’s pay in the grant budget</a:t>
            </a:r>
          </a:p>
          <a:p>
            <a:r>
              <a:rPr lang="en-US" dirty="0" smtClean="0"/>
              <a:t>All grants should be completed on a pro bono basis</a:t>
            </a:r>
          </a:p>
          <a:p>
            <a:r>
              <a:rPr lang="en-US" dirty="0" smtClean="0"/>
              <a:t>Once we have the grant money, we can do whatever we want with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6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Ethics: Talking the talk is easy, but in my experience, walking this walk is frightening.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Anonymous Grant Professional, Federal Whistle Blower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89579" y="4390696"/>
            <a:ext cx="9609666" cy="1532467"/>
          </a:xfrm>
        </p:spPr>
        <p:txBody>
          <a:bodyPr>
            <a:normAutofit fontScale="77500" lnSpcReduction="20000"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100" dirty="0" smtClean="0"/>
              <a:t>The best Grant Professionals follow the GPA Code of Ethics: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100" dirty="0" smtClean="0"/>
              <a:t>Practice </a:t>
            </a:r>
            <a:r>
              <a:rPr lang="en-US" sz="2100" dirty="0"/>
              <a:t>their profession with the highest sense </a:t>
            </a:r>
            <a:r>
              <a:rPr lang="en-US" sz="2100" dirty="0" smtClean="0"/>
              <a:t>of </a:t>
            </a:r>
            <a:r>
              <a:rPr lang="en-US" sz="2100" dirty="0"/>
              <a:t>integrity, honesty, and truthfulness to maintain and broaden public confidence</a:t>
            </a:r>
            <a:r>
              <a:rPr lang="en-US" sz="2100" dirty="0" smtClean="0"/>
              <a:t>.</a:t>
            </a:r>
            <a:endParaRPr lang="en-US" sz="2100" dirty="0" smtClean="0"/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100" dirty="0" smtClean="0"/>
              <a:t>Adhere </a:t>
            </a:r>
            <a:r>
              <a:rPr lang="en-US" sz="2100" dirty="0"/>
              <a:t>to all applicable laws and regulations in all aspects of </a:t>
            </a:r>
            <a:r>
              <a:rPr lang="en-US" sz="2100" dirty="0" err="1" smtClean="0"/>
              <a:t>Grantsmanship</a:t>
            </a:r>
            <a:r>
              <a:rPr lang="en-US" sz="2100" dirty="0" smtClean="0"/>
              <a:t>.</a:t>
            </a:r>
            <a:endParaRPr lang="en-US" sz="2100" dirty="0" smtClean="0"/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100" dirty="0" smtClean="0"/>
              <a:t>Become </a:t>
            </a:r>
            <a:r>
              <a:rPr lang="en-US" sz="2100" dirty="0"/>
              <a:t>leaders and role models in the field of </a:t>
            </a:r>
            <a:r>
              <a:rPr lang="en-US" sz="2100" dirty="0" err="1" smtClean="0"/>
              <a:t>Grantsmanship</a:t>
            </a:r>
            <a:r>
              <a:rPr lang="en-US" sz="2100" dirty="0" smtClean="0"/>
              <a:t>.</a:t>
            </a:r>
            <a:endParaRPr lang="en-US" sz="2100" dirty="0" smtClean="0"/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100" dirty="0" smtClean="0"/>
              <a:t>Encourage </a:t>
            </a:r>
            <a:r>
              <a:rPr lang="en-US" sz="2100" dirty="0"/>
              <a:t>colleagues to embrace and practice GPA’s Code of Ethics and Standards of Professional </a:t>
            </a:r>
            <a:r>
              <a:rPr lang="en-US" sz="2100" dirty="0" smtClean="0"/>
              <a:t>Practice</a:t>
            </a:r>
            <a:r>
              <a:rPr lang="en-US" sz="2100" dirty="0" smtClean="0"/>
              <a:t>.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2100" dirty="0" smtClean="0"/>
          </a:p>
          <a:p>
            <a:pPr algn="l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06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GPA CODE OF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Confidentiality</a:t>
            </a:r>
          </a:p>
          <a:p>
            <a:r>
              <a:rPr lang="en-US" dirty="0" smtClean="0"/>
              <a:t>Appropriate compensation</a:t>
            </a:r>
          </a:p>
          <a:p>
            <a:r>
              <a:rPr lang="en-US" dirty="0" smtClean="0"/>
              <a:t>Avoid conflicts of interest</a:t>
            </a:r>
          </a:p>
          <a:p>
            <a:r>
              <a:rPr lang="en-US" dirty="0" smtClean="0"/>
              <a:t>Improve your craft</a:t>
            </a:r>
          </a:p>
          <a:p>
            <a:r>
              <a:rPr lang="en-US" dirty="0" smtClean="0"/>
              <a:t>No </a:t>
            </a:r>
            <a:r>
              <a:rPr lang="en-US" dirty="0" smtClean="0"/>
              <a:t>plagiarism</a:t>
            </a:r>
          </a:p>
          <a:p>
            <a:r>
              <a:rPr lang="en-US" dirty="0" smtClean="0"/>
              <a:t>If applicable, ensure funds are used appropriately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75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Grant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Organization/business description</a:t>
            </a:r>
          </a:p>
          <a:p>
            <a:r>
              <a:rPr lang="en-US" dirty="0" smtClean="0"/>
              <a:t>Need</a:t>
            </a:r>
          </a:p>
          <a:p>
            <a:r>
              <a:rPr lang="en-US" dirty="0" smtClean="0"/>
              <a:t>Project description</a:t>
            </a:r>
          </a:p>
          <a:p>
            <a:r>
              <a:rPr lang="en-US" dirty="0" smtClean="0"/>
              <a:t>Resources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Budget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9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663</TotalTime>
  <Words>1171</Words>
  <Application>Microsoft Office PowerPoint</Application>
  <PresentationFormat>Widescreen</PresentationFormat>
  <Paragraphs>137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Garamond</vt:lpstr>
      <vt:lpstr>Organic</vt:lpstr>
      <vt:lpstr>GRANTing Your Wishes</vt:lpstr>
      <vt:lpstr>INTRODUCTIONS</vt:lpstr>
      <vt:lpstr>BACKGROUND</vt:lpstr>
      <vt:lpstr>GOALS FOR TODAY</vt:lpstr>
      <vt:lpstr>PowerPoint Presentation</vt:lpstr>
      <vt:lpstr>Common Grant Writing Myths</vt:lpstr>
      <vt:lpstr>Ethics: Talking the talk is easy, but in my experience, walking this walk is frightening.</vt:lpstr>
      <vt:lpstr>GPA CODE OF ETHICS</vt:lpstr>
      <vt:lpstr>Basic Grant Components</vt:lpstr>
      <vt:lpstr>Basic Grant Components, Cont.</vt:lpstr>
      <vt:lpstr>Project Planning Tips</vt:lpstr>
      <vt:lpstr>More Project Planning Tips</vt:lpstr>
      <vt:lpstr>Reasons for Failure after Award</vt:lpstr>
      <vt:lpstr>Follow this formula in order! P + R + A = $</vt:lpstr>
      <vt:lpstr>Project Planning Templates</vt:lpstr>
      <vt:lpstr>Grant Search Resources</vt:lpstr>
      <vt:lpstr>More Grant Search Resources</vt:lpstr>
      <vt:lpstr>A Few More Resources</vt:lpstr>
      <vt:lpstr>Here is the RFP, which is a glove, &amp; here are your needs, which is a hand. Can we at least get 4 of the fingers into the glove or is this a fit for only 1 thumb? Because if that’s the case then we shouldn’t do it.</vt:lpstr>
      <vt:lpstr>Some Grant Success Tips</vt:lpstr>
      <vt:lpstr>Explain Acronyms</vt:lpstr>
      <vt:lpstr>Valuable 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GRANTing Your Wishes</dc:title>
  <dc:creator>judy riffle</dc:creator>
  <cp:lastModifiedBy>judy riffle</cp:lastModifiedBy>
  <cp:revision>138</cp:revision>
  <dcterms:created xsi:type="dcterms:W3CDTF">2015-12-01T12:57:59Z</dcterms:created>
  <dcterms:modified xsi:type="dcterms:W3CDTF">2016-01-06T18:02:58Z</dcterms:modified>
</cp:coreProperties>
</file>